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4" r:id="rId1"/>
    <p:sldMasterId id="2147484143" r:id="rId2"/>
  </p:sldMasterIdLst>
  <p:notesMasterIdLst>
    <p:notesMasterId r:id="rId23"/>
  </p:notesMasterIdLst>
  <p:sldIdLst>
    <p:sldId id="509" r:id="rId3"/>
    <p:sldId id="570" r:id="rId4"/>
    <p:sldId id="575" r:id="rId5"/>
    <p:sldId id="576" r:id="rId6"/>
    <p:sldId id="577" r:id="rId7"/>
    <p:sldId id="578" r:id="rId8"/>
    <p:sldId id="581" r:id="rId9"/>
    <p:sldId id="583" r:id="rId10"/>
    <p:sldId id="582" r:id="rId11"/>
    <p:sldId id="572" r:id="rId12"/>
    <p:sldId id="573" r:id="rId13"/>
    <p:sldId id="571" r:id="rId14"/>
    <p:sldId id="574" r:id="rId15"/>
    <p:sldId id="579" r:id="rId16"/>
    <p:sldId id="586" r:id="rId17"/>
    <p:sldId id="588" r:id="rId18"/>
    <p:sldId id="587" r:id="rId19"/>
    <p:sldId id="585" r:id="rId20"/>
    <p:sldId id="584" r:id="rId21"/>
    <p:sldId id="580" r:id="rId22"/>
  </p:sldIdLst>
  <p:sldSz cx="9144000" cy="6858000" type="screen4x3"/>
  <p:notesSz cx="6819900" cy="99187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02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E35B0-BAB3-4829-A111-63391C99FB8B}" type="datetimeFigureOut">
              <a:rPr lang="pl-PL" smtClean="0"/>
              <a:t>2022-09-06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2625" y="4773613"/>
            <a:ext cx="5454650" cy="3905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62388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FE5DC-28E3-44A6-B229-FF2F08ED6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92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ytuł prezentacji">
    <p:bg>
      <p:bgPr>
        <a:solidFill>
          <a:srgbClr val="C5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57188"/>
            <a:ext cx="21304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063" y="2650342"/>
            <a:ext cx="7917919" cy="2387600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063" y="5202238"/>
            <a:ext cx="7917919" cy="96996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88113" y="6381750"/>
            <a:ext cx="2057400" cy="365125"/>
          </a:xfrm>
        </p:spPr>
        <p:txBody>
          <a:bodyPr anchor="t" anchorCtr="0"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Warszawa, 23.04.2020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562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rodzia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8" name="Symbol zastępczy tekstu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063" y="3012668"/>
            <a:ext cx="7888287" cy="2624344"/>
          </a:xfrm>
        </p:spPr>
        <p:txBody>
          <a:bodyPr anchor="b">
            <a:noAutofit/>
          </a:bodyPr>
          <a:lstStyle>
            <a:lvl1pPr marL="0" indent="0">
              <a:buNone/>
              <a:defRPr sz="4800">
                <a:solidFill>
                  <a:srgbClr val="C5003E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Warszawa, 23.04.2020 r.</a:t>
            </a:r>
            <a:endParaRPr lang="pl-PL" dirty="0"/>
          </a:p>
        </p:txBody>
      </p:sp>
      <p:sp>
        <p:nvSpPr>
          <p:cNvPr id="5" name="Symbol zastępczy stopki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098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6" name="Symbol zastępczy tekstu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1750" y="1160463"/>
            <a:ext cx="3403600" cy="4886325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8" name="Symbol zastępczy obrazu 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60463"/>
            <a:ext cx="4572000" cy="5033962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5" name="Symbol zastępczy daty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Warszawa, 23.04.2020 r.</a:t>
            </a:r>
            <a:endParaRPr lang="pl-PL" dirty="0"/>
          </a:p>
        </p:txBody>
      </p:sp>
      <p:sp>
        <p:nvSpPr>
          <p:cNvPr id="7" name="Symbol zastępczy stopki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5802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-tekst + obraz-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3708538"/>
            <a:ext cx="3426515" cy="2485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160463"/>
            <a:ext cx="3403600" cy="20995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  <a:endParaRPr lang="en-US" dirty="0"/>
          </a:p>
        </p:txBody>
      </p:sp>
      <p:sp>
        <p:nvSpPr>
          <p:cNvPr id="10" name="Symbol zastępczy obrazu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60463"/>
            <a:ext cx="4572000" cy="2099572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12" name="Symbol zastępczy obrazu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3708538"/>
            <a:ext cx="4572000" cy="2485887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Warszawa, 23.04.2020 r.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2487807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-tekst - pozi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000" y="352800"/>
            <a:ext cx="7457678" cy="304799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063" y="1160462"/>
            <a:ext cx="7888286" cy="1569486"/>
          </a:xfrm>
        </p:spPr>
        <p:txBody>
          <a:bodyPr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obrazu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063" y="2911475"/>
            <a:ext cx="7888287" cy="3282950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Warszawa, 23.04.2020 r.</a:t>
            </a: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3421847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07D69C0-F472-44CF-B701-358A5D0CAC80}" type="datetime1">
              <a:rPr lang="en-US" altLang="en-US"/>
              <a:pPr>
                <a:defRPr/>
              </a:pPr>
              <a:t>9/6/2022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9961A30C-ACF8-4633-AC19-275C95A25B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92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391" b="1">
                <a:solidFill>
                  <a:schemeClr val="accent2"/>
                </a:solidFill>
              </a:defRPr>
            </a:lvl1pPr>
            <a:lvl2pPr>
              <a:buNone/>
              <a:defRPr sz="1969" b="1"/>
            </a:lvl2pPr>
            <a:lvl3pPr>
              <a:buNone/>
              <a:defRPr sz="1828" b="1"/>
            </a:lvl3pPr>
            <a:lvl4pPr>
              <a:buNone/>
              <a:defRPr sz="1617" b="1"/>
            </a:lvl4pPr>
            <a:lvl5pPr>
              <a:buNone/>
              <a:defRPr sz="1617" b="1"/>
            </a:lvl5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391" b="1">
                <a:solidFill>
                  <a:schemeClr val="accent2"/>
                </a:solidFill>
              </a:defRPr>
            </a:lvl1pPr>
            <a:lvl2pPr>
              <a:buNone/>
              <a:defRPr sz="1969" b="1"/>
            </a:lvl2pPr>
            <a:lvl3pPr>
              <a:buNone/>
              <a:defRPr sz="1828" b="1"/>
            </a:lvl3pPr>
            <a:lvl4pPr>
              <a:buNone/>
              <a:defRPr sz="1617" b="1"/>
            </a:lvl4pPr>
            <a:lvl5pPr>
              <a:buNone/>
              <a:defRPr sz="1617" b="1"/>
            </a:lvl5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0DBDFF0-4B95-4ED4-8274-C5C497890372}" type="datetime1">
              <a:rPr lang="en-US" altLang="en-US"/>
              <a:pPr>
                <a:defRPr/>
              </a:pPr>
              <a:t>9/6/2022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E81E337-8477-487E-8113-F5B9FE7EC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063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AD7E2C59-ADCA-478A-8123-3ECD4B5E5E6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7656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rodzia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8" name="Symbol zastępczy tekstu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063" y="3012668"/>
            <a:ext cx="7888287" cy="2624344"/>
          </a:xfrm>
        </p:spPr>
        <p:txBody>
          <a:bodyPr anchor="b">
            <a:noAutofit/>
          </a:bodyPr>
          <a:lstStyle>
            <a:lvl1pPr marL="0" indent="0">
              <a:buNone/>
              <a:defRPr sz="4800">
                <a:solidFill>
                  <a:srgbClr val="C5003E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Warszawa, 23.04.2020 r.</a:t>
            </a:r>
            <a:endParaRPr lang="pl-PL" dirty="0"/>
          </a:p>
        </p:txBody>
      </p:sp>
      <p:sp>
        <p:nvSpPr>
          <p:cNvPr id="5" name="Symbol zastępczy stopki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943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6" name="Symbol zastępczy tekstu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1750" y="1160463"/>
            <a:ext cx="3403600" cy="4886325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8" name="Symbol zastępczy obrazu 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60463"/>
            <a:ext cx="4572000" cy="5033962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5" name="Symbol zastępczy daty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Warszawa, 23.04.2020 r.</a:t>
            </a:r>
            <a:endParaRPr lang="pl-PL" dirty="0"/>
          </a:p>
        </p:txBody>
      </p:sp>
      <p:sp>
        <p:nvSpPr>
          <p:cNvPr id="7" name="Symbol zastępczy stopki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31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-tekst + obraz-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3708538"/>
            <a:ext cx="3426515" cy="2485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160463"/>
            <a:ext cx="3403600" cy="20995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  <a:endParaRPr lang="en-US" dirty="0"/>
          </a:p>
        </p:txBody>
      </p:sp>
      <p:sp>
        <p:nvSpPr>
          <p:cNvPr id="10" name="Symbol zastępczy obrazu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60463"/>
            <a:ext cx="4572000" cy="2099572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12" name="Symbol zastępczy obrazu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3708538"/>
            <a:ext cx="4572000" cy="2485887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Warszawa, 23.04.2020 r.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210472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-tekst - pozi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000" y="352800"/>
            <a:ext cx="7457678" cy="304799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063" y="1160462"/>
            <a:ext cx="7888286" cy="1569486"/>
          </a:xfrm>
        </p:spPr>
        <p:txBody>
          <a:bodyPr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obrazu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063" y="2911475"/>
            <a:ext cx="7888287" cy="3282950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Warszawa, 23.04.2020 r.</a:t>
            </a: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191513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9E85BF8-C27A-4660-BE41-0222684F1B4C}" type="datetime1">
              <a:rPr lang="en-US" altLang="en-US"/>
              <a:pPr>
                <a:defRPr/>
              </a:pPr>
              <a:t>9/6/2022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3DE50CA-9FC5-4DC9-B582-E057FB2003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78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391" b="1">
                <a:solidFill>
                  <a:schemeClr val="accent2"/>
                </a:solidFill>
              </a:defRPr>
            </a:lvl1pPr>
            <a:lvl2pPr>
              <a:buNone/>
              <a:defRPr sz="1969" b="1"/>
            </a:lvl2pPr>
            <a:lvl3pPr>
              <a:buNone/>
              <a:defRPr sz="1828" b="1"/>
            </a:lvl3pPr>
            <a:lvl4pPr>
              <a:buNone/>
              <a:defRPr sz="1617" b="1"/>
            </a:lvl4pPr>
            <a:lvl5pPr>
              <a:buNone/>
              <a:defRPr sz="1617" b="1"/>
            </a:lvl5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391" b="1">
                <a:solidFill>
                  <a:schemeClr val="accent2"/>
                </a:solidFill>
              </a:defRPr>
            </a:lvl1pPr>
            <a:lvl2pPr>
              <a:buNone/>
              <a:defRPr sz="1969" b="1"/>
            </a:lvl2pPr>
            <a:lvl3pPr>
              <a:buNone/>
              <a:defRPr sz="1828" b="1"/>
            </a:lvl3pPr>
            <a:lvl4pPr>
              <a:buNone/>
              <a:defRPr sz="1617" b="1"/>
            </a:lvl4pPr>
            <a:lvl5pPr>
              <a:buNone/>
              <a:defRPr sz="1617" b="1"/>
            </a:lvl5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2BDF3C4-2421-47AB-8B59-C31A04432A2B}" type="datetime1">
              <a:rPr lang="en-US" altLang="en-US"/>
              <a:pPr>
                <a:defRPr/>
              </a:pPr>
              <a:t>9/6/2022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E6312EB-7EEB-4AD0-A742-649C6F402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67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0085A25-E211-4A90-A4F9-CABBBA0079C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35990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ytuł prezentacji">
    <p:bg>
      <p:bgPr>
        <a:solidFill>
          <a:srgbClr val="C5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57188"/>
            <a:ext cx="21304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063" y="2650342"/>
            <a:ext cx="7917919" cy="2387600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063" y="5202238"/>
            <a:ext cx="7917919" cy="96996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88113" y="6381750"/>
            <a:ext cx="2057400" cy="365125"/>
          </a:xfrm>
        </p:spPr>
        <p:txBody>
          <a:bodyPr anchor="t" anchorCtr="0"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Warszawa, 23.04.2020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86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60450" y="350838"/>
            <a:ext cx="74549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  <a:endParaRPr lang="en-US" altLang="pl-P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11750" y="1158875"/>
            <a:ext cx="34036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81750"/>
            <a:ext cx="2057400" cy="146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Warszawa, 23.04.2020 r.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8863" y="6381750"/>
            <a:ext cx="3513137" cy="3762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  <a:endParaRPr lang="pl-PL" dirty="0"/>
          </a:p>
        </p:txBody>
      </p:sp>
      <p:pic>
        <p:nvPicPr>
          <p:cNvPr id="1030" name="Obraz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52413"/>
            <a:ext cx="377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060450" y="350838"/>
            <a:ext cx="74549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  <a:endParaRPr lang="en-US" altLang="pl-PL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11750" y="1158875"/>
            <a:ext cx="34036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81750"/>
            <a:ext cx="2057400" cy="146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Warszawa, 23.04.2020 r.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8863" y="6381750"/>
            <a:ext cx="3513137" cy="3762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l-PL"/>
              <a:t>TYTUŁ PREZENTACJI, Podtytuł prezentacji</a:t>
            </a:r>
            <a:endParaRPr lang="pl-PL" dirty="0"/>
          </a:p>
        </p:txBody>
      </p:sp>
      <p:pic>
        <p:nvPicPr>
          <p:cNvPr id="2054" name="Obraz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52413"/>
            <a:ext cx="377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2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6913563" cy="2665413"/>
          </a:xfrm>
        </p:spPr>
        <p:txBody>
          <a:bodyPr rtlCol="0" anchor="t"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Działalność </a:t>
            </a:r>
            <a:b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Oddziału Terenowego w Gdańsku</a:t>
            </a:r>
            <a:r>
              <a:rPr lang="pl-PL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7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508625" y="5904656"/>
            <a:ext cx="3433763" cy="90872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pl-PL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 pitchFamily="2" charset="-18"/>
              </a:rPr>
              <a:t>Tomasz Błyskosz</a:t>
            </a:r>
          </a:p>
          <a:p>
            <a:pPr>
              <a:lnSpc>
                <a:spcPct val="120000"/>
              </a:lnSpc>
              <a:defRPr/>
            </a:pPr>
            <a:r>
              <a:rPr lang="pl-PL" sz="1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 pitchFamily="2" charset="-18"/>
              </a:rPr>
              <a:t>NID Oddział Terenowy w Gdańsku</a:t>
            </a:r>
          </a:p>
          <a:p>
            <a:pPr>
              <a:lnSpc>
                <a:spcPct val="120000"/>
              </a:lnSpc>
              <a:defRPr/>
            </a:pPr>
            <a:r>
              <a:rPr lang="pl-PL" sz="1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 pitchFamily="2" charset="-18"/>
              </a:rPr>
              <a:t>Gdańsk, Sala BHP, 05.09.2022 r.</a:t>
            </a:r>
            <a:endParaRPr lang="pl-PL" sz="1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283968" cy="14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962"/>
            <a:ext cx="9188176" cy="52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3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193"/>
            <a:ext cx="9144000" cy="62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9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4117"/>
            <a:ext cx="4283968" cy="321388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1" b="6991"/>
          <a:stretch/>
        </p:blipFill>
        <p:spPr>
          <a:xfrm>
            <a:off x="4434981" y="692696"/>
            <a:ext cx="4717019" cy="2880320"/>
          </a:xfrm>
          <a:prstGeom prst="rect">
            <a:avLst/>
          </a:prstGeom>
        </p:spPr>
      </p:pic>
      <p:pic>
        <p:nvPicPr>
          <p:cNvPr id="12" name="Picture 9" descr="C:\Users\Ania\Desktop\AAA\Bez nazwy 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/>
          <a:stretch/>
        </p:blipFill>
        <p:spPr bwMode="auto">
          <a:xfrm>
            <a:off x="-36512" y="675385"/>
            <a:ext cx="4339450" cy="289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81" y="3638432"/>
            <a:ext cx="4829351" cy="32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69824"/>
            <a:ext cx="4940216" cy="308817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824"/>
            <a:ext cx="4117568" cy="30881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7"/>
          <a:stretch/>
        </p:blipFill>
        <p:spPr>
          <a:xfrm>
            <a:off x="3275856" y="-27384"/>
            <a:ext cx="5876320" cy="371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1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58424"/>
            <a:ext cx="8096180" cy="60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036"/>
            <a:ext cx="6966983" cy="502729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89" y="2708920"/>
            <a:ext cx="2001569" cy="408362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80" y="0"/>
            <a:ext cx="1899985" cy="268679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10" y="0"/>
            <a:ext cx="1891054" cy="267816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86" y="8626"/>
            <a:ext cx="2716409" cy="18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490090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sz="1800" b="1" dirty="0" smtClean="0">
                <a:solidFill>
                  <a:prstClr val="black"/>
                </a:solidFill>
              </a:rPr>
              <a:t>Gromadzenie i upowszechnianie wiedzy </a:t>
            </a:r>
            <a:br>
              <a:rPr lang="pl-PL" sz="1800" b="1" dirty="0" smtClean="0">
                <a:solidFill>
                  <a:prstClr val="black"/>
                </a:solidFill>
              </a:rPr>
            </a:br>
            <a:r>
              <a:rPr lang="pl-PL" sz="1800" b="1" dirty="0" smtClean="0">
                <a:solidFill>
                  <a:prstClr val="black"/>
                </a:solidFill>
              </a:rPr>
              <a:t>o dziedzictwie kulturowym</a:t>
            </a:r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5"/>
          <p:cNvSpPr>
            <a:spLocks noChangeArrowheads="1"/>
          </p:cNvSpPr>
          <p:nvPr/>
        </p:nvSpPr>
        <p:spPr bwMode="auto">
          <a:xfrm>
            <a:off x="-40874" y="1994369"/>
            <a:ext cx="4828898" cy="51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>
                <a:solidFill>
                  <a:prstClr val="black"/>
                </a:solidFill>
              </a:rPr>
              <a:t>Spuścizna zasobów archiwalnych </a:t>
            </a:r>
            <a:br>
              <a:rPr lang="pl-PL" sz="1800" dirty="0" smtClean="0">
                <a:solidFill>
                  <a:prstClr val="black"/>
                </a:solidFill>
              </a:rPr>
            </a:br>
            <a:r>
              <a:rPr lang="pl-PL" sz="1800" dirty="0" smtClean="0">
                <a:solidFill>
                  <a:prstClr val="black"/>
                </a:solidFill>
              </a:rPr>
              <a:t>po Gdańskim Oddziale PP PKZ</a:t>
            </a:r>
          </a:p>
          <a:p>
            <a:pPr>
              <a:buNone/>
            </a:pPr>
            <a:r>
              <a:rPr lang="pl-PL" sz="1800" dirty="0" smtClean="0">
                <a:solidFill>
                  <a:prstClr val="black"/>
                </a:solidFill>
              </a:rPr>
              <a:t>– ok 11 593 tys. dokumentacja aktowa, </a:t>
            </a:r>
          </a:p>
          <a:p>
            <a:pPr>
              <a:buNone/>
            </a:pPr>
            <a:r>
              <a:rPr lang="pl-PL" sz="1800" dirty="0">
                <a:solidFill>
                  <a:prstClr val="black"/>
                </a:solidFill>
              </a:rPr>
              <a:t>– </a:t>
            </a:r>
            <a:r>
              <a:rPr lang="pl-PL" sz="1800" dirty="0" smtClean="0">
                <a:solidFill>
                  <a:prstClr val="black"/>
                </a:solidFill>
              </a:rPr>
              <a:t>ok 5 500 szt. dokumentacja projektowa,</a:t>
            </a:r>
          </a:p>
          <a:p>
            <a:pPr>
              <a:buNone/>
            </a:pPr>
            <a:r>
              <a:rPr lang="pl-PL" sz="1800" dirty="0" smtClean="0">
                <a:solidFill>
                  <a:prstClr val="black"/>
                </a:solidFill>
              </a:rPr>
              <a:t>– 119 179 szt. negatywów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>
                <a:solidFill>
                  <a:prstClr val="black"/>
                </a:solidFill>
              </a:rPr>
              <a:t>Dokumentacja własna</a:t>
            </a:r>
          </a:p>
          <a:p>
            <a:pPr>
              <a:buNone/>
            </a:pPr>
            <a:r>
              <a:rPr lang="pl-PL" sz="1800" dirty="0" smtClean="0">
                <a:solidFill>
                  <a:prstClr val="black"/>
                </a:solidFill>
              </a:rPr>
              <a:t>– 5346 </a:t>
            </a:r>
            <a:r>
              <a:rPr lang="pl-PL" sz="1800" dirty="0" err="1" smtClean="0">
                <a:solidFill>
                  <a:prstClr val="black"/>
                </a:solidFill>
              </a:rPr>
              <a:t>j.a</a:t>
            </a:r>
            <a:r>
              <a:rPr lang="pl-PL" sz="1800" dirty="0" smtClean="0">
                <a:solidFill>
                  <a:prstClr val="black"/>
                </a:solidFill>
              </a:rPr>
              <a:t>.</a:t>
            </a:r>
          </a:p>
          <a:p>
            <a:pPr>
              <a:buNone/>
            </a:pPr>
            <a:r>
              <a:rPr lang="pl-PL" sz="1800" dirty="0">
                <a:solidFill>
                  <a:prstClr val="black"/>
                </a:solidFill>
              </a:rPr>
              <a:t>– </a:t>
            </a:r>
            <a:r>
              <a:rPr lang="pl-PL" sz="1800" dirty="0" smtClean="0">
                <a:solidFill>
                  <a:prstClr val="black"/>
                </a:solidFill>
              </a:rPr>
              <a:t>zbiór fotokopii XVII-XVIII i XIX w. map i planów,</a:t>
            </a:r>
          </a:p>
          <a:p>
            <a:pPr>
              <a:buNone/>
            </a:pPr>
            <a:r>
              <a:rPr lang="pl-PL" sz="1800" dirty="0" smtClean="0">
                <a:solidFill>
                  <a:prstClr val="black"/>
                </a:solidFill>
              </a:rPr>
              <a:t>– zbiór kart ewidencyjnych zabytków architektury i urbanistyki (karty zielone, białe, cmentarzy, fiszki adresowe),</a:t>
            </a:r>
          </a:p>
          <a:p>
            <a:pPr>
              <a:buNone/>
            </a:pPr>
            <a:r>
              <a:rPr lang="pl-PL" sz="1800" dirty="0" smtClean="0">
                <a:solidFill>
                  <a:prstClr val="black"/>
                </a:solidFill>
              </a:rPr>
              <a:t>- spuścizna </a:t>
            </a:r>
            <a:r>
              <a:rPr lang="pl-PL" sz="1800" dirty="0">
                <a:solidFill>
                  <a:prstClr val="black"/>
                </a:solidFill>
              </a:rPr>
              <a:t>archiwalna śp. Krzysztofa Biskupa dot</a:t>
            </a:r>
            <a:r>
              <a:rPr lang="pl-PL" sz="1800" dirty="0" smtClean="0">
                <a:solidFill>
                  <a:prstClr val="black"/>
                </a:solidFill>
              </a:rPr>
              <a:t>. architektury obronnej (w depozycie). </a:t>
            </a:r>
            <a:br>
              <a:rPr lang="pl-PL" sz="1800" dirty="0" smtClean="0">
                <a:solidFill>
                  <a:prstClr val="black"/>
                </a:solidFill>
              </a:rPr>
            </a:br>
            <a:endParaRPr lang="pl-PL" sz="1800" dirty="0" smtClean="0">
              <a:solidFill>
                <a:prstClr val="black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25" y="0"/>
            <a:ext cx="4534075" cy="19888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01" y="4460942"/>
            <a:ext cx="3411476" cy="239705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01" y="2012255"/>
            <a:ext cx="3387799" cy="24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490090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sz="1800" b="1" dirty="0" smtClean="0">
                <a:solidFill>
                  <a:prstClr val="black"/>
                </a:solidFill>
              </a:rPr>
              <a:t>Gromadzenie i upowszechnianie wiedzy </a:t>
            </a:r>
            <a:br>
              <a:rPr lang="pl-PL" sz="1800" b="1" dirty="0" smtClean="0">
                <a:solidFill>
                  <a:prstClr val="black"/>
                </a:solidFill>
              </a:rPr>
            </a:br>
            <a:r>
              <a:rPr lang="pl-PL" sz="1800" b="1" dirty="0" smtClean="0">
                <a:solidFill>
                  <a:prstClr val="black"/>
                </a:solidFill>
              </a:rPr>
              <a:t>o dziedzictwie kulturowym</a:t>
            </a:r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" y="1495754"/>
            <a:ext cx="9144000" cy="12214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76" y="2866491"/>
            <a:ext cx="3000793" cy="4000637"/>
          </a:xfrm>
          <a:prstGeom prst="rect">
            <a:avLst/>
          </a:prstGeom>
        </p:spPr>
      </p:pic>
      <p:sp>
        <p:nvSpPr>
          <p:cNvPr id="8" name="Prostokąt 5"/>
          <p:cNvSpPr>
            <a:spLocks noChangeArrowheads="1"/>
          </p:cNvSpPr>
          <p:nvPr/>
        </p:nvSpPr>
        <p:spPr bwMode="auto">
          <a:xfrm>
            <a:off x="-31016" y="2996952"/>
            <a:ext cx="5395104" cy="361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l-PL" sz="1800" b="1" dirty="0" smtClean="0">
              <a:solidFill>
                <a:prstClr val="black"/>
              </a:solidFill>
            </a:endParaRP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>
                <a:solidFill>
                  <a:prstClr val="black"/>
                </a:solidFill>
              </a:rPr>
              <a:t>Księgozbiór tematyczny</a:t>
            </a:r>
            <a:r>
              <a:rPr lang="pl-PL" sz="1800" dirty="0">
                <a:solidFill>
                  <a:prstClr val="black"/>
                </a:solidFill>
              </a:rPr>
              <a:t> </a:t>
            </a:r>
            <a:endParaRPr lang="pl-PL" sz="1800" dirty="0" smtClean="0">
              <a:solidFill>
                <a:prstClr val="black"/>
              </a:solidFill>
            </a:endParaRPr>
          </a:p>
          <a:p>
            <a:pPr>
              <a:buNone/>
            </a:pPr>
            <a:r>
              <a:rPr lang="pl-PL" sz="1800" dirty="0" smtClean="0">
                <a:solidFill>
                  <a:prstClr val="black"/>
                </a:solidFill>
              </a:rPr>
              <a:t>– ponad 13 tys. woluminów druków zwartych</a:t>
            </a:r>
          </a:p>
          <a:p>
            <a:pPr>
              <a:buNone/>
            </a:pPr>
            <a:endParaRPr lang="pl-PL" sz="1800" dirty="0" smtClean="0">
              <a:solidFill>
                <a:prstClr val="black"/>
              </a:solidFill>
            </a:endParaRP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>
                <a:solidFill>
                  <a:prstClr val="black"/>
                </a:solidFill>
              </a:rPr>
              <a:t>Czasopisma regionalno-naukowe</a:t>
            </a:r>
            <a:endParaRPr lang="pl-PL" sz="1800" dirty="0">
              <a:solidFill>
                <a:prstClr val="black"/>
              </a:solidFill>
            </a:endParaRPr>
          </a:p>
          <a:p>
            <a:pPr>
              <a:buNone/>
            </a:pPr>
            <a:r>
              <a:rPr lang="pl-PL" sz="1800" dirty="0">
                <a:solidFill>
                  <a:prstClr val="black"/>
                </a:solidFill>
              </a:rPr>
              <a:t>–</a:t>
            </a:r>
            <a:r>
              <a:rPr lang="pl-PL" sz="1800" dirty="0" smtClean="0">
                <a:solidFill>
                  <a:prstClr val="black"/>
                </a:solidFill>
              </a:rPr>
              <a:t> ponad 6,5 tys.</a:t>
            </a:r>
          </a:p>
          <a:p>
            <a:pPr>
              <a:buNone/>
            </a:pPr>
            <a:endParaRPr lang="pl-PL" sz="1800" dirty="0" smtClean="0">
              <a:solidFill>
                <a:prstClr val="black"/>
              </a:solidFill>
            </a:endParaRP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>
                <a:solidFill>
                  <a:prstClr val="black"/>
                </a:solidFill>
              </a:rPr>
              <a:t>Zbiór współczesnych map i planów</a:t>
            </a:r>
          </a:p>
          <a:p>
            <a:pPr>
              <a:buNone/>
            </a:pPr>
            <a:r>
              <a:rPr lang="pl-PL" sz="1800" dirty="0">
                <a:solidFill>
                  <a:prstClr val="black"/>
                </a:solidFill>
              </a:rPr>
              <a:t>–</a:t>
            </a:r>
            <a:r>
              <a:rPr lang="pl-PL" sz="1800" dirty="0" smtClean="0">
                <a:solidFill>
                  <a:prstClr val="black"/>
                </a:solidFill>
              </a:rPr>
              <a:t> 256 szt.</a:t>
            </a:r>
            <a:r>
              <a:rPr lang="pl-PL" sz="1800" dirty="0">
                <a:solidFill>
                  <a:prstClr val="black"/>
                </a:solidFill>
              </a:rPr>
              <a:t/>
            </a:r>
            <a:br>
              <a:rPr lang="pl-PL" sz="1800" dirty="0">
                <a:solidFill>
                  <a:prstClr val="black"/>
                </a:solidFill>
              </a:rPr>
            </a:br>
            <a:endParaRPr lang="pl-PL" sz="1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4900906" cy="209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sz="1800" b="1" dirty="0" smtClean="0">
                <a:solidFill>
                  <a:prstClr val="black"/>
                </a:solidFill>
              </a:rPr>
              <a:t>Działalność edukacyjna, szkoleniowa </a:t>
            </a:r>
            <a:br>
              <a:rPr lang="pl-PL" sz="1800" b="1" dirty="0" smtClean="0">
                <a:solidFill>
                  <a:prstClr val="black"/>
                </a:solidFill>
              </a:rPr>
            </a:br>
            <a:r>
              <a:rPr lang="pl-PL" sz="1800" b="1" dirty="0" smtClean="0">
                <a:solidFill>
                  <a:prstClr val="black"/>
                </a:solidFill>
              </a:rPr>
              <a:t>i popularyzatorska</a:t>
            </a:r>
          </a:p>
          <a:p>
            <a:pPr>
              <a:buFont typeface="Arial" panose="020B0604020202020204" pitchFamily="34" charset="0"/>
              <a:buNone/>
            </a:pPr>
            <a:endParaRPr lang="pl-PL" sz="1800" b="1" dirty="0" smtClean="0">
              <a:solidFill>
                <a:prstClr val="black"/>
              </a:solidFill>
            </a:endParaRP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>
                <a:solidFill>
                  <a:prstClr val="black"/>
                </a:solidFill>
              </a:rPr>
              <a:t>Organizacja i współorganizacja </a:t>
            </a:r>
            <a:br>
              <a:rPr lang="pl-PL" sz="1800" dirty="0" smtClean="0">
                <a:solidFill>
                  <a:prstClr val="black"/>
                </a:solidFill>
              </a:rPr>
            </a:br>
            <a:r>
              <a:rPr lang="pl-PL" sz="1800" dirty="0" smtClean="0">
                <a:solidFill>
                  <a:prstClr val="black"/>
                </a:solidFill>
              </a:rPr>
              <a:t>konferencji naukowych, popularyzatorskich i wystaw </a:t>
            </a:r>
            <a:br>
              <a:rPr lang="pl-PL" sz="1800" dirty="0" smtClean="0">
                <a:solidFill>
                  <a:prstClr val="black"/>
                </a:solidFill>
              </a:rPr>
            </a:br>
            <a:r>
              <a:rPr lang="pl-PL" sz="1800" dirty="0" smtClean="0">
                <a:solidFill>
                  <a:prstClr val="black"/>
                </a:solidFill>
              </a:rPr>
              <a:t>nt. wartości dziedzictwa kulturowego</a:t>
            </a:r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1"/>
          <a:stretch/>
        </p:blipFill>
        <p:spPr>
          <a:xfrm>
            <a:off x="4788024" y="332656"/>
            <a:ext cx="3888432" cy="31589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" y="3809346"/>
            <a:ext cx="4350363" cy="30443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28" y="3809346"/>
            <a:ext cx="4710171" cy="30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4900906" cy="608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sz="1800" b="1" dirty="0" smtClean="0">
                <a:solidFill>
                  <a:prstClr val="black"/>
                </a:solidFill>
              </a:rPr>
              <a:t>Działalność edukacyjna, szkoleniowa </a:t>
            </a:r>
            <a:br>
              <a:rPr lang="pl-PL" sz="1800" b="1" dirty="0" smtClean="0">
                <a:solidFill>
                  <a:prstClr val="black"/>
                </a:solidFill>
              </a:rPr>
            </a:br>
            <a:r>
              <a:rPr lang="pl-PL" sz="1800" b="1" dirty="0" smtClean="0">
                <a:solidFill>
                  <a:prstClr val="black"/>
                </a:solidFill>
              </a:rPr>
              <a:t>i popularyzatorska</a:t>
            </a:r>
          </a:p>
          <a:p>
            <a:pPr>
              <a:buFont typeface="Arial" panose="020B0604020202020204" pitchFamily="34" charset="0"/>
              <a:buNone/>
            </a:pPr>
            <a:endParaRPr lang="pl-PL" sz="1800" b="1" dirty="0" smtClean="0">
              <a:solidFill>
                <a:prstClr val="black"/>
              </a:solidFill>
            </a:endParaRP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>
                <a:solidFill>
                  <a:prstClr val="black"/>
                </a:solidFill>
              </a:rPr>
              <a:t>Spotkania </a:t>
            </a:r>
            <a:r>
              <a:rPr lang="pl-PL" sz="1800" dirty="0">
                <a:solidFill>
                  <a:prstClr val="black"/>
                </a:solidFill>
              </a:rPr>
              <a:t>szkoleniowe z władzami Gminy Tczew, Miasta i Gminy Gniew, powiatu Starogardu Gdańskiego oraz proboszczami lokalnych parafii dotyczące dobrych praktyk ochrony i zabezpieczenia zabytków sakralnych oraz potrzeby ich ewidencji (we współpracy z przedstawicielami WUOZ w Gdańsku oraz Straży Pożarnej i Policji</a:t>
            </a:r>
            <a:r>
              <a:rPr lang="pl-PL" sz="1800" dirty="0" smtClean="0">
                <a:solidFill>
                  <a:prstClr val="black"/>
                </a:solidFill>
              </a:rPr>
              <a:t>).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prstClr val="black"/>
                </a:solidFill>
              </a:rPr>
              <a:t>Szkolenie studentów Zakładu Archeologii Uniwersytetu Gdańskiego w zakresie wykonywania dokumentacji rysunkowej zabytków archeologicznych</a:t>
            </a:r>
            <a:r>
              <a:rPr lang="pl-PL" sz="1800" dirty="0" smtClean="0">
                <a:solidFill>
                  <a:prstClr val="black"/>
                </a:solidFill>
              </a:rPr>
              <a:t>.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prstClr val="black"/>
                </a:solidFill>
              </a:rPr>
              <a:t>Prelekcja dla uczniów Kaszubskiego Liceum Ogólnokształcącego w Brusach nt. </a:t>
            </a:r>
            <a:r>
              <a:rPr lang="pl-PL" sz="1800" i="1" dirty="0">
                <a:solidFill>
                  <a:prstClr val="black"/>
                </a:solidFill>
              </a:rPr>
              <a:t>Znaczenia ewidencji i dokumentacji zabytków dla zachowania tożsamości i dziedzictwa kulturowego </a:t>
            </a:r>
            <a:r>
              <a:rPr lang="pl-PL" sz="1800" i="1" dirty="0" smtClean="0">
                <a:solidFill>
                  <a:prstClr val="black"/>
                </a:solidFill>
              </a:rPr>
              <a:t>regionu</a:t>
            </a:r>
            <a:r>
              <a:rPr lang="pl-PL" sz="1800" dirty="0" smtClean="0">
                <a:solidFill>
                  <a:prstClr val="black"/>
                </a:solidFill>
              </a:rPr>
              <a:t>…</a:t>
            </a:r>
            <a:r>
              <a:rPr lang="pl-PL" sz="1800" dirty="0">
                <a:solidFill>
                  <a:prstClr val="black"/>
                </a:solidFill>
              </a:rPr>
              <a:t/>
            </a:r>
            <a:br>
              <a:rPr lang="pl-PL" sz="1800" dirty="0">
                <a:solidFill>
                  <a:prstClr val="black"/>
                </a:solidFill>
              </a:rPr>
            </a:br>
            <a:endParaRPr lang="pl-PL" sz="1800" dirty="0" smtClean="0">
              <a:solidFill>
                <a:prstClr val="black"/>
              </a:solidFill>
            </a:endParaRPr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G:\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11" y="4121245"/>
            <a:ext cx="4116689" cy="27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11" y="1031187"/>
            <a:ext cx="4116689" cy="58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4684882" cy="20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46088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1400" dirty="0">
              <a:latin typeface="Muli" pitchFamily="2" charset="-1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1800" b="1" dirty="0" smtClean="0"/>
              <a:t>1970</a:t>
            </a:r>
          </a:p>
          <a:p>
            <a:pPr>
              <a:buNone/>
            </a:pPr>
            <a:r>
              <a:rPr lang="pl-PL" sz="1800" b="1" dirty="0" smtClean="0"/>
              <a:t>Biuro Badań i Dokumentacji Zabytków Województwa Gdańskiego</a:t>
            </a:r>
            <a:endParaRPr lang="pl-PL" sz="900" b="1" dirty="0" smtClean="0">
              <a:solidFill>
                <a:srgbClr val="C00000"/>
              </a:solidFill>
            </a:endParaRP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wsparcie WKZ, 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/>
              <a:t>p</a:t>
            </a:r>
            <a:r>
              <a:rPr lang="pl-PL" sz="1800" dirty="0" smtClean="0"/>
              <a:t>race badawczo-dokumentacyjne.</a:t>
            </a:r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5"/>
          <p:cNvSpPr>
            <a:spLocks noChangeArrowheads="1"/>
          </p:cNvSpPr>
          <p:nvPr/>
        </p:nvSpPr>
        <p:spPr bwMode="auto">
          <a:xfrm>
            <a:off x="-40874" y="2873935"/>
            <a:ext cx="4684882" cy="319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46088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1400" dirty="0">
              <a:latin typeface="Muli" pitchFamily="2" charset="-1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1800" b="1" dirty="0" smtClean="0"/>
              <a:t>1975</a:t>
            </a:r>
          </a:p>
          <a:p>
            <a:pPr>
              <a:buNone/>
            </a:pPr>
            <a:r>
              <a:rPr lang="pl-PL" sz="1800" b="1" dirty="0" smtClean="0"/>
              <a:t>Gdański Ośrodek </a:t>
            </a:r>
            <a:br>
              <a:rPr lang="pl-PL" sz="1800" b="1" dirty="0" smtClean="0"/>
            </a:br>
            <a:r>
              <a:rPr lang="pl-PL" sz="1800" b="1" dirty="0" smtClean="0"/>
              <a:t>Ochrony Dóbr Kultury</a:t>
            </a:r>
            <a:endParaRPr lang="pl-PL" sz="900" b="1" dirty="0" smtClean="0">
              <a:solidFill>
                <a:srgbClr val="C00000"/>
              </a:solidFill>
            </a:endParaRP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wsparcie WKZ, 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/>
              <a:t>prace badawczo-dokumentacyjne, 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opracowanie pełnej ewidencji zabytków nieruchomych i ruchomych </a:t>
            </a:r>
            <a:br>
              <a:rPr lang="pl-PL" sz="1800" dirty="0" smtClean="0"/>
            </a:br>
            <a:r>
              <a:rPr lang="pl-PL" sz="1800" dirty="0" smtClean="0"/>
              <a:t>oraz zespołów krajobrazowych </a:t>
            </a:r>
            <a:br>
              <a:rPr lang="pl-PL" sz="1800" dirty="0" smtClean="0"/>
            </a:br>
            <a:r>
              <a:rPr lang="pl-PL" sz="1800" dirty="0" smtClean="0"/>
              <a:t>na terenie województwa gdańskiego.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r="2270"/>
          <a:stretch/>
        </p:blipFill>
        <p:spPr>
          <a:xfrm>
            <a:off x="4552253" y="1"/>
            <a:ext cx="4608512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53" y="0"/>
            <a:ext cx="460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4252834" cy="55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sz="1800" b="1" dirty="0" smtClean="0">
                <a:solidFill>
                  <a:prstClr val="black"/>
                </a:solidFill>
              </a:rPr>
              <a:t>Działalność NID OT </a:t>
            </a:r>
            <a:r>
              <a:rPr lang="pl-PL" sz="1800" b="1" dirty="0">
                <a:solidFill>
                  <a:prstClr val="black"/>
                </a:solidFill>
              </a:rPr>
              <a:t>w Gdańsku</a:t>
            </a:r>
            <a:br>
              <a:rPr lang="pl-PL" sz="1800" b="1" dirty="0">
                <a:solidFill>
                  <a:prstClr val="black"/>
                </a:solidFill>
              </a:rPr>
            </a:br>
            <a:r>
              <a:rPr lang="pl-PL" sz="1800" dirty="0">
                <a:solidFill>
                  <a:prstClr val="black"/>
                </a:solidFill>
              </a:rPr>
              <a:t>koncentruje się </a:t>
            </a:r>
            <a:r>
              <a:rPr lang="pl-PL" sz="1800" dirty="0" smtClean="0">
                <a:solidFill>
                  <a:prstClr val="black"/>
                </a:solidFill>
              </a:rPr>
              <a:t>na przygotowywaniu specjalistycznych ekspertyz i opinii </a:t>
            </a:r>
            <a:br>
              <a:rPr lang="pl-PL" sz="1800" dirty="0" smtClean="0">
                <a:solidFill>
                  <a:prstClr val="black"/>
                </a:solidFill>
              </a:rPr>
            </a:br>
            <a:r>
              <a:rPr lang="pl-PL" sz="1800" dirty="0" smtClean="0">
                <a:solidFill>
                  <a:prstClr val="black"/>
                </a:solidFill>
              </a:rPr>
              <a:t>na rzecz </a:t>
            </a:r>
            <a:r>
              <a:rPr lang="pl-PL" sz="1800" dirty="0">
                <a:solidFill>
                  <a:prstClr val="black"/>
                </a:solidFill>
              </a:rPr>
              <a:t>organów administracji </a:t>
            </a:r>
            <a:r>
              <a:rPr lang="pl-PL" sz="1800" dirty="0" smtClean="0">
                <a:solidFill>
                  <a:prstClr val="black"/>
                </a:solidFill>
              </a:rPr>
              <a:t>publicznej, </a:t>
            </a:r>
            <a:br>
              <a:rPr lang="pl-PL" sz="1800" dirty="0" smtClean="0">
                <a:solidFill>
                  <a:prstClr val="black"/>
                </a:solidFill>
              </a:rPr>
            </a:br>
            <a:endParaRPr lang="pl-PL" sz="500" dirty="0" smtClean="0">
              <a:solidFill>
                <a:prstClr val="black"/>
              </a:solidFill>
            </a:endParaRPr>
          </a:p>
          <a:p>
            <a:pPr>
              <a:buNone/>
            </a:pPr>
            <a:r>
              <a:rPr lang="pl-PL" sz="1800" dirty="0" smtClean="0">
                <a:solidFill>
                  <a:prstClr val="black"/>
                </a:solidFill>
              </a:rPr>
              <a:t>a także </a:t>
            </a:r>
            <a:br>
              <a:rPr lang="pl-PL" sz="1800" dirty="0" smtClean="0">
                <a:solidFill>
                  <a:prstClr val="black"/>
                </a:solidFill>
              </a:rPr>
            </a:br>
            <a:r>
              <a:rPr lang="pl-PL" sz="1800" dirty="0" smtClean="0">
                <a:solidFill>
                  <a:prstClr val="black"/>
                </a:solidFill>
              </a:rPr>
              <a:t>na </a:t>
            </a:r>
            <a:r>
              <a:rPr lang="pl-PL" sz="1800" dirty="0">
                <a:solidFill>
                  <a:prstClr val="black"/>
                </a:solidFill>
              </a:rPr>
              <a:t>naukowym rozpoznaniu, dokumentowaniu i waloryzacji dziedzictwa kulturowego, </a:t>
            </a:r>
            <a:r>
              <a:rPr lang="pl-PL" sz="1800" dirty="0" smtClean="0">
                <a:solidFill>
                  <a:prstClr val="black"/>
                </a:solidFill>
              </a:rPr>
              <a:t/>
            </a:r>
            <a:br>
              <a:rPr lang="pl-PL" sz="1800" dirty="0" smtClean="0">
                <a:solidFill>
                  <a:prstClr val="black"/>
                </a:solidFill>
              </a:rPr>
            </a:br>
            <a:r>
              <a:rPr lang="pl-PL" sz="1800" dirty="0" smtClean="0">
                <a:solidFill>
                  <a:prstClr val="black"/>
                </a:solidFill>
              </a:rPr>
              <a:t>oraz tworzeniu </a:t>
            </a:r>
            <a:r>
              <a:rPr lang="pl-PL" sz="1800" dirty="0">
                <a:solidFill>
                  <a:prstClr val="black"/>
                </a:solidFill>
              </a:rPr>
              <a:t>merytorycznych podstaw ochrony i opieki nad zabytkami </a:t>
            </a:r>
            <a:r>
              <a:rPr lang="pl-PL" sz="1800" dirty="0" smtClean="0">
                <a:solidFill>
                  <a:prstClr val="black"/>
                </a:solidFill>
              </a:rPr>
              <a:t>w </a:t>
            </a:r>
            <a:r>
              <a:rPr lang="pl-PL" sz="1800" dirty="0">
                <a:solidFill>
                  <a:prstClr val="black"/>
                </a:solidFill>
              </a:rPr>
              <a:t>regionie. </a:t>
            </a:r>
            <a:endParaRPr lang="pl-PL" sz="18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pl-PL" sz="1800" b="1" dirty="0" smtClean="0">
              <a:solidFill>
                <a:prstClr val="black"/>
              </a:solidFill>
            </a:endParaRPr>
          </a:p>
          <a:p>
            <a:pPr>
              <a:buNone/>
            </a:pPr>
            <a:r>
              <a:rPr lang="pl-PL" sz="1800" b="1" dirty="0" smtClean="0">
                <a:solidFill>
                  <a:prstClr val="black"/>
                </a:solidFill>
              </a:rPr>
              <a:t>Nasz zespół</a:t>
            </a:r>
          </a:p>
          <a:p>
            <a:pPr>
              <a:buNone/>
            </a:pPr>
            <a:r>
              <a:rPr lang="pl-PL" sz="1800" dirty="0" smtClean="0">
                <a:solidFill>
                  <a:prstClr val="black"/>
                </a:solidFill>
              </a:rPr>
              <a:t>tworzą </a:t>
            </a:r>
            <a:r>
              <a:rPr lang="pl-PL" sz="1800" dirty="0">
                <a:solidFill>
                  <a:prstClr val="black"/>
                </a:solidFill>
              </a:rPr>
              <a:t>specjaliści z dziedziny architektury, architektury krajobrazu, historii sztuki, zabytkoznawstwa </a:t>
            </a:r>
            <a:r>
              <a:rPr lang="pl-PL" sz="1800" dirty="0" smtClean="0">
                <a:solidFill>
                  <a:prstClr val="black"/>
                </a:solidFill>
              </a:rPr>
              <a:t/>
            </a:r>
            <a:br>
              <a:rPr lang="pl-PL" sz="1800" dirty="0" smtClean="0">
                <a:solidFill>
                  <a:prstClr val="black"/>
                </a:solidFill>
              </a:rPr>
            </a:br>
            <a:r>
              <a:rPr lang="pl-PL" sz="1800" dirty="0" smtClean="0">
                <a:solidFill>
                  <a:prstClr val="black"/>
                </a:solidFill>
              </a:rPr>
              <a:t>i </a:t>
            </a:r>
            <a:r>
              <a:rPr lang="pl-PL" sz="1800" dirty="0">
                <a:solidFill>
                  <a:prstClr val="black"/>
                </a:solidFill>
              </a:rPr>
              <a:t>archiwistyki</a:t>
            </a:r>
          </a:p>
          <a:p>
            <a:pPr>
              <a:buFont typeface="Arial" panose="020B0604020202020204" pitchFamily="34" charset="0"/>
              <a:buNone/>
            </a:pPr>
            <a:endParaRPr lang="pl-PL" sz="1800" b="1" dirty="0" smtClean="0">
              <a:solidFill>
                <a:prstClr val="black"/>
              </a:solidFill>
            </a:endParaRPr>
          </a:p>
        </p:txBody>
      </p:sp>
      <p:pic>
        <p:nvPicPr>
          <p:cNvPr id="6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-12977" r="965" b="12977"/>
          <a:stretch/>
        </p:blipFill>
        <p:spPr bwMode="auto">
          <a:xfrm>
            <a:off x="4005120" y="-387424"/>
            <a:ext cx="513842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62" y="3573016"/>
            <a:ext cx="5123037" cy="32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4684882" cy="168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46088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1400" dirty="0">
              <a:latin typeface="Muli" pitchFamily="2" charset="-1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1800" b="1" dirty="0" smtClean="0"/>
              <a:t>1981 - 06/07</a:t>
            </a:r>
          </a:p>
          <a:p>
            <a:pPr>
              <a:buNone/>
            </a:pPr>
            <a:r>
              <a:rPr lang="pl-PL" sz="1800" b="1" dirty="0" smtClean="0"/>
              <a:t>Gdański Ośrodek </a:t>
            </a:r>
            <a:br>
              <a:rPr lang="pl-PL" sz="1800" b="1" dirty="0" smtClean="0"/>
            </a:br>
            <a:r>
              <a:rPr lang="pl-PL" sz="1800" b="1" dirty="0" smtClean="0"/>
              <a:t>Dokumentacji Zabytków</a:t>
            </a:r>
            <a:endParaRPr lang="pl-PL" sz="900" b="1" dirty="0" smtClean="0">
              <a:solidFill>
                <a:srgbClr val="C00000"/>
              </a:solidFill>
            </a:endParaRP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prace badawczo-dokumentacyjne.</a:t>
            </a:r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"/>
            <a:ext cx="4557185" cy="6858000"/>
          </a:xfrm>
          <a:prstGeom prst="rect">
            <a:avLst/>
          </a:prstGeom>
        </p:spPr>
      </p:pic>
      <p:sp>
        <p:nvSpPr>
          <p:cNvPr id="9" name="Prostokąt 5"/>
          <p:cNvSpPr>
            <a:spLocks noChangeArrowheads="1"/>
          </p:cNvSpPr>
          <p:nvPr/>
        </p:nvSpPr>
        <p:spPr bwMode="auto">
          <a:xfrm>
            <a:off x="-5829" y="4265931"/>
            <a:ext cx="4684882" cy="20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46088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1400" dirty="0">
              <a:latin typeface="Muli" pitchFamily="2" charset="-1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1800" b="1" dirty="0" smtClean="0"/>
              <a:t>2003 – 15.10</a:t>
            </a:r>
          </a:p>
          <a:p>
            <a:pPr>
              <a:buNone/>
            </a:pPr>
            <a:r>
              <a:rPr lang="pl-PL" sz="1800" b="1" dirty="0" smtClean="0"/>
              <a:t>Regionalny Ośrodek Badań </a:t>
            </a:r>
            <a:br>
              <a:rPr lang="pl-PL" sz="1800" b="1" dirty="0" smtClean="0"/>
            </a:br>
            <a:r>
              <a:rPr lang="pl-PL" sz="1800" b="1" dirty="0" smtClean="0"/>
              <a:t>i Dokumentacji Zabytków w Gdańsku</a:t>
            </a:r>
          </a:p>
          <a:p>
            <a:pPr>
              <a:buNone/>
            </a:pPr>
            <a:r>
              <a:rPr lang="pl-PL" sz="1800" dirty="0" smtClean="0"/>
              <a:t>(</a:t>
            </a:r>
            <a:r>
              <a:rPr lang="pl-PL" sz="1800" dirty="0"/>
              <a:t>w strukturze </a:t>
            </a:r>
            <a:r>
              <a:rPr lang="pl-PL" sz="1800" dirty="0" err="1"/>
              <a:t>KOBiDZ</a:t>
            </a:r>
            <a:r>
              <a:rPr lang="pl-PL" sz="1800" dirty="0"/>
              <a:t>)</a:t>
            </a:r>
          </a:p>
          <a:p>
            <a:pPr>
              <a:buNone/>
            </a:pPr>
            <a:endParaRPr lang="pl-PL" sz="1800" dirty="0" smtClean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r="2270"/>
          <a:stretch/>
        </p:blipFill>
        <p:spPr>
          <a:xfrm>
            <a:off x="4644008" y="1"/>
            <a:ext cx="4608512" cy="6858000"/>
          </a:xfrm>
          <a:prstGeom prst="rect">
            <a:avLst/>
          </a:prstGeom>
        </p:spPr>
      </p:pic>
      <p:sp>
        <p:nvSpPr>
          <p:cNvPr id="8" name="Prostokąt 5"/>
          <p:cNvSpPr>
            <a:spLocks noChangeArrowheads="1"/>
          </p:cNvSpPr>
          <p:nvPr/>
        </p:nvSpPr>
        <p:spPr bwMode="auto">
          <a:xfrm>
            <a:off x="-15210" y="2374253"/>
            <a:ext cx="4684882" cy="20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46088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1400" dirty="0">
              <a:latin typeface="Muli" pitchFamily="2" charset="-1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1800" b="1" dirty="0" smtClean="0"/>
              <a:t>1991</a:t>
            </a:r>
          </a:p>
          <a:p>
            <a:pPr>
              <a:buNone/>
            </a:pPr>
            <a:r>
              <a:rPr lang="pl-PL" sz="1800" b="1" dirty="0"/>
              <a:t>Regionalny Ośrodek Studiów i Ochrony </a:t>
            </a:r>
            <a:br>
              <a:rPr lang="pl-PL" sz="1800" b="1" dirty="0"/>
            </a:br>
            <a:r>
              <a:rPr lang="pl-PL" sz="1800" b="1" dirty="0"/>
              <a:t>Środowiska Kulturowego w </a:t>
            </a:r>
            <a:r>
              <a:rPr lang="pl-PL" sz="1800" b="1" dirty="0" smtClean="0"/>
              <a:t>Gdańsku</a:t>
            </a:r>
          </a:p>
          <a:p>
            <a:pPr>
              <a:buNone/>
            </a:pPr>
            <a:r>
              <a:rPr lang="pl-PL" sz="1800" dirty="0"/>
              <a:t>(w strukturze ODZ)</a:t>
            </a:r>
          </a:p>
          <a:p>
            <a:pPr>
              <a:buNone/>
            </a:pPr>
            <a:r>
              <a:rPr lang="pl-PL" sz="1800" dirty="0" smtClean="0"/>
              <a:t>(od 2002 w strukturze </a:t>
            </a:r>
            <a:r>
              <a:rPr lang="pl-PL" sz="1800" dirty="0" err="1" smtClean="0"/>
              <a:t>KOBiDZ</a:t>
            </a:r>
            <a:r>
              <a:rPr lang="pl-PL" sz="1800" dirty="0" smtClean="0"/>
              <a:t>)</a:t>
            </a:r>
            <a:endParaRPr lang="pl-PL" sz="18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89" y="-21131"/>
            <a:ext cx="4931958" cy="68791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93" y="3501008"/>
            <a:ext cx="4962971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4684882" cy="168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46088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1400" dirty="0">
              <a:latin typeface="Muli" pitchFamily="2" charset="-1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l-PL" sz="1800" b="1" dirty="0" smtClean="0"/>
              <a:t>2010 - 09.01</a:t>
            </a:r>
          </a:p>
          <a:p>
            <a:pPr>
              <a:buNone/>
            </a:pPr>
            <a:r>
              <a:rPr lang="pl-PL" sz="1800" b="1" dirty="0" smtClean="0"/>
              <a:t>Oddział Terenowy w Gdańsku</a:t>
            </a:r>
          </a:p>
          <a:p>
            <a:pPr>
              <a:buNone/>
            </a:pPr>
            <a:r>
              <a:rPr lang="pl-PL" sz="1800" b="1" dirty="0" smtClean="0"/>
              <a:t>Krajowego Ośrodka </a:t>
            </a:r>
            <a:br>
              <a:rPr lang="pl-PL" sz="1800" b="1" dirty="0" smtClean="0"/>
            </a:br>
            <a:r>
              <a:rPr lang="pl-PL" sz="1800" b="1" dirty="0" smtClean="0"/>
              <a:t>Dokumentacji Zabytków</a:t>
            </a:r>
            <a:endParaRPr lang="pl-PL" sz="900" b="1" dirty="0" smtClean="0">
              <a:solidFill>
                <a:srgbClr val="C00000"/>
              </a:solidFill>
            </a:endParaRPr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5"/>
          <p:cNvSpPr>
            <a:spLocks noChangeArrowheads="1"/>
          </p:cNvSpPr>
          <p:nvPr/>
        </p:nvSpPr>
        <p:spPr bwMode="auto">
          <a:xfrm>
            <a:off x="-45567" y="2679353"/>
            <a:ext cx="4684882" cy="109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sz="1800" b="1" dirty="0" smtClean="0">
                <a:solidFill>
                  <a:srgbClr val="C00000"/>
                </a:solidFill>
              </a:rPr>
              <a:t>2011 - 01.01</a:t>
            </a:r>
          </a:p>
          <a:p>
            <a:pPr>
              <a:buNone/>
            </a:pPr>
            <a:r>
              <a:rPr lang="pl-PL" sz="1800" b="1" dirty="0">
                <a:solidFill>
                  <a:srgbClr val="C00000"/>
                </a:solidFill>
              </a:rPr>
              <a:t>Oddział Terenowy w Gdańsku</a:t>
            </a:r>
          </a:p>
          <a:p>
            <a:pPr>
              <a:buNone/>
            </a:pPr>
            <a:r>
              <a:rPr lang="pl-PL" sz="1800" b="1" dirty="0" smtClean="0">
                <a:solidFill>
                  <a:srgbClr val="C00000"/>
                </a:solidFill>
              </a:rPr>
              <a:t>Narodowego Instytutu Dziedzictwa</a:t>
            </a:r>
            <a:endParaRPr lang="pl-PL" sz="1800" dirty="0">
              <a:solidFill>
                <a:srgbClr val="C0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30" y="3171858"/>
            <a:ext cx="4941339" cy="37053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5"/>
          <a:stretch/>
        </p:blipFill>
        <p:spPr>
          <a:xfrm>
            <a:off x="4644006" y="-27384"/>
            <a:ext cx="4941340" cy="320658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3830983"/>
            <a:ext cx="4211960" cy="304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3748778" cy="898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sz="1800" b="1" dirty="0" smtClean="0"/>
              <a:t>Najważniejsze </a:t>
            </a:r>
            <a:r>
              <a:rPr lang="pl-PL" sz="1800" b="1" dirty="0"/>
              <a:t>działania, </a:t>
            </a:r>
            <a:endParaRPr lang="pl-PL" sz="1800" b="1" dirty="0" smtClean="0"/>
          </a:p>
          <a:p>
            <a:pPr>
              <a:buNone/>
            </a:pPr>
            <a:r>
              <a:rPr lang="pl-PL" sz="1800" b="1" dirty="0" smtClean="0"/>
              <a:t>opracowania </a:t>
            </a:r>
            <a:r>
              <a:rPr lang="pl-PL" sz="1800" b="1" dirty="0"/>
              <a:t>i </a:t>
            </a:r>
            <a:r>
              <a:rPr lang="pl-PL" sz="1800" b="1" dirty="0" smtClean="0"/>
              <a:t>realizacje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1991-1994 </a:t>
            </a:r>
            <a:br>
              <a:rPr lang="pl-PL" sz="1800" dirty="0" smtClean="0"/>
            </a:br>
            <a:r>
              <a:rPr lang="pl-PL" sz="1800" dirty="0" smtClean="0"/>
              <a:t>Program badawczy:</a:t>
            </a:r>
            <a:br>
              <a:rPr lang="pl-PL" sz="1800" dirty="0" smtClean="0"/>
            </a:br>
            <a:r>
              <a:rPr lang="pl-PL" sz="1800" dirty="0" smtClean="0"/>
              <a:t>„</a:t>
            </a:r>
            <a:r>
              <a:rPr lang="pl-PL" sz="1800" dirty="0"/>
              <a:t>Synteza Wartości Kulturowych Przestrzeni Państwa Polskiego</a:t>
            </a:r>
            <a:r>
              <a:rPr lang="pl-PL" sz="1800" dirty="0" smtClean="0"/>
              <a:t>”,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Program </a:t>
            </a:r>
            <a:r>
              <a:rPr lang="pl-PL" sz="1800" dirty="0"/>
              <a:t>badawczy - „Komputerowy system informacji o środowisku kulturowym” - SISK </a:t>
            </a:r>
            <a:endParaRPr lang="pl-PL" sz="1800" dirty="0" smtClean="0"/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1992</a:t>
            </a:r>
            <a:br>
              <a:rPr lang="pl-PL" sz="1800" dirty="0" smtClean="0"/>
            </a:br>
            <a:r>
              <a:rPr lang="pl-PL" sz="1800" dirty="0" smtClean="0"/>
              <a:t>inauguracja </a:t>
            </a:r>
            <a:r>
              <a:rPr lang="pl-PL" sz="1800" dirty="0"/>
              <a:t>obchodów Europejskich Dni Dziedzictwa (pierwsze w Polsce),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m.in</a:t>
            </a:r>
            <a:r>
              <a:rPr lang="pl-PL" sz="1800" dirty="0"/>
              <a:t>. zorganizowanie i opracowanie wspólnie z Muzeum Historii Miasta Gdańska wystawy i publikacji „Europejskie Dziedzictwo Rozproszone. Gdańsk 1992-1993” </a:t>
            </a:r>
            <a:br>
              <a:rPr lang="pl-PL" sz="1800" dirty="0"/>
            </a:br>
            <a:endParaRPr lang="pl-PL" sz="1800" dirty="0"/>
          </a:p>
          <a:p>
            <a:pPr>
              <a:buNone/>
            </a:pPr>
            <a:endParaRPr lang="pl-PL" sz="1800" b="1" dirty="0" smtClean="0"/>
          </a:p>
          <a:p>
            <a:pPr>
              <a:buNone/>
            </a:pPr>
            <a:endParaRPr lang="pl-PL" sz="1800" b="1" dirty="0"/>
          </a:p>
          <a:p>
            <a:pPr>
              <a:buNone/>
            </a:pPr>
            <a:endParaRPr lang="pl-PL" sz="1800" b="1" dirty="0" smtClean="0"/>
          </a:p>
          <a:p>
            <a:pPr>
              <a:buNone/>
            </a:pPr>
            <a:endParaRPr lang="pl-PL" sz="1800" b="1" dirty="0"/>
          </a:p>
          <a:p>
            <a:pPr>
              <a:buNone/>
            </a:pPr>
            <a:endParaRPr lang="pl-PL" sz="1800" b="1" dirty="0" smtClean="0"/>
          </a:p>
          <a:p>
            <a:pPr>
              <a:buNone/>
            </a:pPr>
            <a:endParaRPr lang="pl-PL" sz="1800" b="1" dirty="0"/>
          </a:p>
          <a:p>
            <a:pPr>
              <a:buNone/>
            </a:pPr>
            <a:endParaRPr lang="pl-PL" sz="1800" b="1" dirty="0" smtClean="0"/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-25878"/>
            <a:ext cx="2915816" cy="415777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/>
          <a:stretch/>
        </p:blipFill>
        <p:spPr>
          <a:xfrm>
            <a:off x="3563888" y="2348880"/>
            <a:ext cx="3613929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3748778" cy="59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sz="1800" b="1" dirty="0" smtClean="0"/>
              <a:t>Najważniejsze </a:t>
            </a:r>
            <a:r>
              <a:rPr lang="pl-PL" sz="1800" b="1" dirty="0"/>
              <a:t>działania, </a:t>
            </a:r>
            <a:endParaRPr lang="pl-PL" sz="1800" b="1" dirty="0" smtClean="0"/>
          </a:p>
          <a:p>
            <a:pPr>
              <a:buNone/>
            </a:pPr>
            <a:r>
              <a:rPr lang="pl-PL" sz="1800" b="1" dirty="0" smtClean="0"/>
              <a:t>opracowania </a:t>
            </a:r>
            <a:r>
              <a:rPr lang="pl-PL" sz="1800" b="1" dirty="0"/>
              <a:t>i </a:t>
            </a:r>
            <a:r>
              <a:rPr lang="pl-PL" sz="1800" b="1" dirty="0" smtClean="0"/>
              <a:t>realizacje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/>
              <a:t>1992 - 2001 </a:t>
            </a:r>
            <a:br>
              <a:rPr lang="pl-PL" sz="1800" dirty="0"/>
            </a:br>
            <a:r>
              <a:rPr lang="pl-PL" sz="1800" dirty="0" smtClean="0"/>
              <a:t>działalność </a:t>
            </a:r>
            <a:r>
              <a:rPr lang="pl-PL" sz="1800" dirty="0"/>
              <a:t>wydawnicza </a:t>
            </a:r>
            <a:r>
              <a:rPr lang="pl-PL" sz="1800" dirty="0" smtClean="0"/>
              <a:t>(m.in.: </a:t>
            </a:r>
            <a:r>
              <a:rPr lang="pl-PL" sz="1800" dirty="0"/>
              <a:t>seria „Teka Gdańska”: „Studia z historii sztuki Gdańska i Pomorza”, „Gdańsk - pomnik historii” w dwóch częściach</a:t>
            </a:r>
            <a:r>
              <a:rPr lang="pl-PL" sz="1800" dirty="0" smtClean="0"/>
              <a:t>),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/>
              <a:t>1992-2009 – badania i studia nad regionalnym dziedzictwem kulturowym: studia uwarunkowań i kierunków zagospodarowania przestrzennego dla </a:t>
            </a:r>
            <a:r>
              <a:rPr lang="pl-PL" sz="1800" dirty="0" smtClean="0"/>
              <a:t>miast, </a:t>
            </a:r>
            <a:r>
              <a:rPr lang="pl-PL" sz="1800" dirty="0"/>
              <a:t>studia historyczno-architektoniczne dla wybranych obszarów, liczne zalecenia konserwatorskie ze szczegółowymi wnioskami na potrzeby procedowanych miejscowych planów </a:t>
            </a:r>
            <a:r>
              <a:rPr lang="pl-PL" sz="1800" dirty="0" smtClean="0"/>
              <a:t>z. p. </a:t>
            </a:r>
            <a:endParaRPr lang="pl-PL" sz="1800" b="1" dirty="0"/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94" y="445740"/>
            <a:ext cx="2011706" cy="27809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09" y="445740"/>
            <a:ext cx="1947063" cy="28059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10" y="3585661"/>
            <a:ext cx="2000990" cy="284029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10" y="3645024"/>
            <a:ext cx="1171288" cy="163915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82" y="3645024"/>
            <a:ext cx="1982444" cy="278092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43" y="1484784"/>
            <a:ext cx="1206558" cy="17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5404962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sz="1800" b="1" dirty="0" smtClean="0"/>
              <a:t>Najważniejsze </a:t>
            </a:r>
            <a:r>
              <a:rPr lang="pl-PL" sz="1800" b="1" dirty="0"/>
              <a:t>działania, </a:t>
            </a:r>
            <a:endParaRPr lang="pl-PL" sz="1800" b="1" dirty="0" smtClean="0"/>
          </a:p>
          <a:p>
            <a:pPr>
              <a:buNone/>
            </a:pPr>
            <a:r>
              <a:rPr lang="pl-PL" sz="1800" b="1" dirty="0" smtClean="0"/>
              <a:t>opracowania </a:t>
            </a:r>
            <a:r>
              <a:rPr lang="pl-PL" sz="1800" b="1" dirty="0"/>
              <a:t>i </a:t>
            </a:r>
            <a:r>
              <a:rPr lang="pl-PL" sz="1800" b="1" dirty="0" smtClean="0"/>
              <a:t>realizacje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2002-2008 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opracowanie</a:t>
            </a:r>
            <a:r>
              <a:rPr lang="pl-PL" sz="1800" dirty="0"/>
              <a:t>, weryfikacja i aktualizacja gminnych ewidencji zabytków: Gdańsk - dzielnice południowe, Główne Miasto, </a:t>
            </a:r>
            <a:r>
              <a:rPr lang="pl-PL" sz="1800" dirty="0" smtClean="0"/>
              <a:t>(w tym ewidencja zabytkowej stolarki w dzielnicy Wrzeszcz), Gdynia </a:t>
            </a:r>
            <a:r>
              <a:rPr lang="pl-PL" sz="1800" dirty="0"/>
              <a:t>z wyłączeniem zabytków techniki, Jastarnia, Miasto i Gmina Bytów, połowa miasta Sopot, Gmina Sulęczyno, Tczew, Gmina Tczew, Miasto i Gmina </a:t>
            </a:r>
            <a:r>
              <a:rPr lang="pl-PL" sz="1800" dirty="0" smtClean="0"/>
              <a:t>Gniew,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/>
              <a:t>2006 - opracowanie Programu Opieki nad Zabytkami Województwa Pomorskiego </a:t>
            </a:r>
            <a:r>
              <a:rPr lang="pl-PL" sz="1800" dirty="0" smtClean="0"/>
              <a:t>na </a:t>
            </a:r>
            <a:r>
              <a:rPr lang="pl-PL" sz="1800" dirty="0"/>
              <a:t>lata </a:t>
            </a:r>
            <a:r>
              <a:rPr lang="pl-PL" sz="1800" dirty="0" smtClean="0"/>
              <a:t>2007-2010 (trzeci </a:t>
            </a:r>
            <a:r>
              <a:rPr lang="pl-PL" sz="1800" dirty="0"/>
              <a:t>po Krakowie i </a:t>
            </a:r>
            <a:r>
              <a:rPr lang="pl-PL" sz="1800" dirty="0" smtClean="0"/>
              <a:t>Rzeszowie), 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2006 </a:t>
            </a:r>
            <a:r>
              <a:rPr lang="pl-PL" sz="1800" dirty="0"/>
              <a:t>- </a:t>
            </a:r>
            <a:r>
              <a:rPr lang="pl-PL" sz="1800" i="1" dirty="0"/>
              <a:t>Analiza historyczno-urbanistyczna nasady Półwyspu Westerplatte na potrzeby rewaloryzacji obszaru dawnej Wojskowej Składnicy Tranzytowej</a:t>
            </a:r>
            <a:r>
              <a:rPr lang="pl-PL" sz="1800" dirty="0"/>
              <a:t>,</a:t>
            </a:r>
            <a:endParaRPr lang="pl-PL" sz="1800" dirty="0" smtClean="0"/>
          </a:p>
          <a:p>
            <a:pPr marL="446088" indent="-285750">
              <a:buFont typeface="Wingdings" panose="05000000000000000000" pitchFamily="2" charset="2"/>
              <a:buChar char="Ø"/>
            </a:pPr>
            <a:endParaRPr lang="pl-PL" sz="1800" dirty="0" smtClean="0"/>
          </a:p>
          <a:p>
            <a:pPr marL="446088" indent="-285750">
              <a:buFont typeface="Wingdings" panose="05000000000000000000" pitchFamily="2" charset="2"/>
              <a:buChar char="Ø"/>
            </a:pPr>
            <a:endParaRPr lang="pl-PL" sz="1800" dirty="0" smtClean="0"/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3382936" cy="245838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53" y="2132856"/>
            <a:ext cx="3502035" cy="254493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53" y="0"/>
            <a:ext cx="3430027" cy="523396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04155"/>
            <a:ext cx="3779912" cy="275384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09" y="1700807"/>
            <a:ext cx="3203558" cy="240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5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4468858" cy="222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sz="1800" b="1" dirty="0" smtClean="0"/>
              <a:t>Najważniejsze </a:t>
            </a:r>
            <a:r>
              <a:rPr lang="pl-PL" sz="1800" b="1" dirty="0"/>
              <a:t>działania, </a:t>
            </a:r>
            <a:endParaRPr lang="pl-PL" sz="1800" b="1" dirty="0" smtClean="0"/>
          </a:p>
          <a:p>
            <a:pPr>
              <a:buNone/>
            </a:pPr>
            <a:r>
              <a:rPr lang="pl-PL" sz="1800" b="1" dirty="0" smtClean="0"/>
              <a:t>opracowania </a:t>
            </a:r>
            <a:r>
              <a:rPr lang="pl-PL" sz="1800" b="1" dirty="0"/>
              <a:t>i </a:t>
            </a:r>
            <a:r>
              <a:rPr lang="pl-PL" sz="1800" b="1" dirty="0" smtClean="0"/>
              <a:t>realizacje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2013 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i="1" dirty="0" smtClean="0"/>
              <a:t>Studium ochrony ekspozycji Zamku Krzyżackiego w Malborku w aspekcie lokalizacji farm wiatrowych</a:t>
            </a:r>
            <a:r>
              <a:rPr lang="pl-PL" sz="1800" i="1" dirty="0"/>
              <a:t>.</a:t>
            </a:r>
            <a:endParaRPr lang="pl-PL" sz="1800" dirty="0" smtClean="0"/>
          </a:p>
          <a:p>
            <a:pPr marL="446088" indent="-285750">
              <a:buFont typeface="Wingdings" panose="05000000000000000000" pitchFamily="2" charset="2"/>
              <a:buChar char="Ø"/>
            </a:pPr>
            <a:endParaRPr lang="pl-PL" sz="1800" dirty="0" smtClean="0"/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44" y="2563990"/>
            <a:ext cx="5940152" cy="429401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9"/>
          <a:stretch/>
        </p:blipFill>
        <p:spPr>
          <a:xfrm>
            <a:off x="375607" y="2564904"/>
            <a:ext cx="2843808" cy="425869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62" y="2488378"/>
            <a:ext cx="5854238" cy="43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7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-40874" y="764704"/>
            <a:ext cx="3676770" cy="608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0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sz="1800" b="1" dirty="0" smtClean="0"/>
              <a:t>Najważniejsze </a:t>
            </a:r>
            <a:r>
              <a:rPr lang="pl-PL" sz="1800" b="1" dirty="0"/>
              <a:t>działania, </a:t>
            </a:r>
            <a:endParaRPr lang="pl-PL" sz="1800" b="1" dirty="0" smtClean="0"/>
          </a:p>
          <a:p>
            <a:pPr>
              <a:buNone/>
            </a:pPr>
            <a:r>
              <a:rPr lang="pl-PL" sz="1800" b="1" dirty="0" smtClean="0"/>
              <a:t>opracowania </a:t>
            </a:r>
            <a:r>
              <a:rPr lang="pl-PL" sz="1800" b="1" dirty="0"/>
              <a:t>i </a:t>
            </a:r>
            <a:r>
              <a:rPr lang="pl-PL" sz="1800" b="1" dirty="0" smtClean="0"/>
              <a:t>realizacje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r>
              <a:rPr lang="pl-PL" sz="1800" dirty="0" smtClean="0"/>
              <a:t>2009-2022 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opracowania studialne m.in.: </a:t>
            </a:r>
            <a:br>
              <a:rPr lang="pl-PL" sz="1800" dirty="0" smtClean="0"/>
            </a:br>
            <a:r>
              <a:rPr lang="pl-PL" sz="1800" dirty="0"/>
              <a:t>- </a:t>
            </a:r>
            <a:r>
              <a:rPr lang="pl-PL" sz="1800" i="1" dirty="0" smtClean="0"/>
              <a:t>Kościoły </a:t>
            </a:r>
            <a:r>
              <a:rPr lang="pl-PL" sz="1800" i="1" dirty="0"/>
              <a:t>ryglowe diecezji </a:t>
            </a:r>
            <a:r>
              <a:rPr lang="pl-PL" sz="1800" i="1" dirty="0" smtClean="0"/>
              <a:t>koszalińsko-kołobrzeskiej,</a:t>
            </a:r>
            <a:br>
              <a:rPr lang="pl-PL" sz="1800" i="1" dirty="0" smtClean="0"/>
            </a:br>
            <a:r>
              <a:rPr lang="pl-PL" sz="1800" i="1" dirty="0" smtClean="0"/>
              <a:t/>
            </a:r>
            <a:br>
              <a:rPr lang="pl-PL" sz="1800" i="1" dirty="0" smtClean="0"/>
            </a:br>
            <a:r>
              <a:rPr lang="pl-PL" sz="1800" i="1" dirty="0"/>
              <a:t>-  „Program zagospodarowania zespołu ruralistyczno-kuracyjnego Orłowo w Gdyni oraz dalszego korzystania z uwzględnieniem wyeksponowania jego wartości</a:t>
            </a:r>
            <a:r>
              <a:rPr lang="pl-PL" sz="1800" i="1" dirty="0" smtClean="0"/>
              <a:t>”,</a:t>
            </a:r>
            <a:br>
              <a:rPr lang="pl-PL" sz="1800" i="1" dirty="0" smtClean="0"/>
            </a:br>
            <a:r>
              <a:rPr lang="pl-PL" sz="1800" i="1" dirty="0" smtClean="0"/>
              <a:t/>
            </a:r>
            <a:br>
              <a:rPr lang="pl-PL" sz="1800" i="1" dirty="0" smtClean="0"/>
            </a:br>
            <a:r>
              <a:rPr lang="pl-PL" sz="1800" i="1" dirty="0" smtClean="0"/>
              <a:t>- Zespół przedmieścia Święty Wojciech w Gdańsku, woj. pomorskie. Studium wartości kulturowych.</a:t>
            </a:r>
          </a:p>
          <a:p>
            <a:pPr marL="446088" indent="-285750">
              <a:buFont typeface="Wingdings" panose="05000000000000000000" pitchFamily="2" charset="2"/>
              <a:buChar char="Ø"/>
            </a:pPr>
            <a:endParaRPr lang="pl-PL" sz="1800" dirty="0" smtClean="0"/>
          </a:p>
          <a:p>
            <a:pPr marL="446088" indent="-285750">
              <a:buFont typeface="Wingdings" panose="05000000000000000000" pitchFamily="2" charset="2"/>
              <a:buChar char="Ø"/>
            </a:pPr>
            <a:endParaRPr lang="pl-PL" sz="1800" dirty="0" smtClean="0"/>
          </a:p>
        </p:txBody>
      </p:sp>
      <p:pic>
        <p:nvPicPr>
          <p:cNvPr id="1026" name="0.dkbg5uxg0s" descr="60latmisjinid_logo_100_e6d3d0fd-e540-43cd-8940-846de901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78"/>
            <a:ext cx="1907704" cy="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-1"/>
          <a:stretch/>
        </p:blipFill>
        <p:spPr>
          <a:xfrm>
            <a:off x="4716016" y="239656"/>
            <a:ext cx="4615114" cy="64297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50" y="-22745"/>
            <a:ext cx="3280489" cy="467901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50" y="4679014"/>
            <a:ext cx="3203847" cy="23762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90" y="0"/>
            <a:ext cx="5697662" cy="407334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50" y="2659977"/>
            <a:ext cx="5878103" cy="420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3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7378</TotalTime>
  <Words>156</Words>
  <Application>Microsoft Office PowerPoint</Application>
  <PresentationFormat>Pokaz na ekranie (4:3)</PresentationFormat>
  <Paragraphs>93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Calibri</vt:lpstr>
      <vt:lpstr>Muli</vt:lpstr>
      <vt:lpstr>Times New Roman</vt:lpstr>
      <vt:lpstr>Wingdings</vt:lpstr>
      <vt:lpstr>1_Motyw pakietu Office</vt:lpstr>
      <vt:lpstr>2_Motyw pakietu Office</vt:lpstr>
      <vt:lpstr>Działalność  Oddziału Terenowego w Gdańsku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TB</dc:creator>
  <cp:lastModifiedBy>Tomasz Błyskosz</cp:lastModifiedBy>
  <cp:revision>258</cp:revision>
  <cp:lastPrinted>2020-08-12T07:47:04Z</cp:lastPrinted>
  <dcterms:created xsi:type="dcterms:W3CDTF">2015-08-13T14:02:21Z</dcterms:created>
  <dcterms:modified xsi:type="dcterms:W3CDTF">2022-09-06T08:48:14Z</dcterms:modified>
</cp:coreProperties>
</file>